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0eb8c363f4f4a72" /><Relationship Type="http://schemas.openxmlformats.org/officeDocument/2006/relationships/extended-properties" Target="/docProps/app.xml" Id="Ree1b3f29a73d4d75" /><Relationship Type="http://schemas.openxmlformats.org/officeDocument/2006/relationships/officeDocument" Target="/ppt/presentation.xml" Id="Rbe4e09e12a58427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434861b50f4449d"/>
  </p:sldMasterIdLst>
  <p:notesMasterIdLst>
    <p:notesMasterId xmlns:r="http://schemas.openxmlformats.org/officeDocument/2006/relationships" r:id="R5154243003d24dc2"/>
  </p:notesMasterIdLst>
  <p:sldIdLst>
    <p:sldId xmlns:r="http://schemas.openxmlformats.org/officeDocument/2006/relationships" id="256" r:id="R480dcdff63354725"/>
    <p:sldId xmlns:r="http://schemas.openxmlformats.org/officeDocument/2006/relationships" id="257" r:id="Rb163c5d8e4fb411c"/>
    <p:sldId xmlns:r="http://schemas.openxmlformats.org/officeDocument/2006/relationships" id="258" r:id="R584ca59a04ac4aa0"/>
    <p:sldId xmlns:r="http://schemas.openxmlformats.org/officeDocument/2006/relationships" id="259" r:id="R61b2a4247cd24f57"/>
    <p:sldId xmlns:r="http://schemas.openxmlformats.org/officeDocument/2006/relationships" id="260" r:id="R048c90ff955e4ae7"/>
    <p:sldId xmlns:r="http://schemas.openxmlformats.org/officeDocument/2006/relationships" id="261" r:id="R60b96fa32ec94f77"/>
    <p:sldId xmlns:r="http://schemas.openxmlformats.org/officeDocument/2006/relationships" id="262" r:id="R5f6688c46b214092"/>
    <p:sldId xmlns:r="http://schemas.openxmlformats.org/officeDocument/2006/relationships" id="263" r:id="R6a041d05e8b941b0"/>
    <p:sldId xmlns:r="http://schemas.openxmlformats.org/officeDocument/2006/relationships" id="264" r:id="Rdb7e061de49645f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390eab8f1884794" /><Relationship Type="http://schemas.openxmlformats.org/officeDocument/2006/relationships/slideMaster" Target="/ppt/slideMasters/slideMaster1.xml" Id="R6434861b50f4449d" /><Relationship Type="http://schemas.openxmlformats.org/officeDocument/2006/relationships/notesMaster" Target="/ppt/notesMasters/notesMaster1.xml" Id="R5154243003d24dc2" /><Relationship Type="http://schemas.openxmlformats.org/officeDocument/2006/relationships/presProps" Target="/ppt/presProps.xml" Id="Rd04f6229b25542de" /><Relationship Type="http://schemas.openxmlformats.org/officeDocument/2006/relationships/tableStyles" Target="/ppt/tableStyles.xml" Id="R99b035786d064801" /><Relationship Type="http://schemas.openxmlformats.org/officeDocument/2006/relationships/slide" Target="/ppt/slides/slide1.xml" Id="R480dcdff63354725" /><Relationship Type="http://schemas.openxmlformats.org/officeDocument/2006/relationships/slide" Target="/ppt/slides/slide2.xml" Id="Rb163c5d8e4fb411c" /><Relationship Type="http://schemas.openxmlformats.org/officeDocument/2006/relationships/slide" Target="/ppt/slides/slide3.xml" Id="R584ca59a04ac4aa0" /><Relationship Type="http://schemas.openxmlformats.org/officeDocument/2006/relationships/slide" Target="/ppt/slides/slide4.xml" Id="R61b2a4247cd24f57" /><Relationship Type="http://schemas.openxmlformats.org/officeDocument/2006/relationships/slide" Target="/ppt/slides/slide5.xml" Id="R048c90ff955e4ae7" /><Relationship Type="http://schemas.openxmlformats.org/officeDocument/2006/relationships/slide" Target="/ppt/slides/slide6.xml" Id="R60b96fa32ec94f77" /><Relationship Type="http://schemas.openxmlformats.org/officeDocument/2006/relationships/slide" Target="/ppt/slides/slide7.xml" Id="R5f6688c46b214092" /><Relationship Type="http://schemas.openxmlformats.org/officeDocument/2006/relationships/slide" Target="/ppt/slides/slide8.xml" Id="R6a041d05e8b941b0" /><Relationship Type="http://schemas.openxmlformats.org/officeDocument/2006/relationships/slide" Target="/ppt/slides/slide9.xml" Id="Rdb7e061de49645f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03c640e7b224e2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87501deb60141f4" /><Relationship Type="http://schemas.openxmlformats.org/officeDocument/2006/relationships/notesMaster" Target="/ppt/notesMasters/notesMaster1.xml" Id="R1b76be1f850d415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0e23e37d8634861" /><Relationship Type="http://schemas.openxmlformats.org/officeDocument/2006/relationships/notesMaster" Target="/ppt/notesMasters/notesMaster1.xml" Id="R430e4895babc44e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81b9deec29421b" /><Relationship Type="http://schemas.openxmlformats.org/officeDocument/2006/relationships/notesMaster" Target="/ppt/notesMasters/notesMaster1.xml" Id="R235c793ef8cf46f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4b3ee73abc044e0" /><Relationship Type="http://schemas.openxmlformats.org/officeDocument/2006/relationships/notesMaster" Target="/ppt/notesMasters/notesMaster1.xml" Id="Rf502fc152359444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29401406c8b4306" /><Relationship Type="http://schemas.openxmlformats.org/officeDocument/2006/relationships/notesMaster" Target="/ppt/notesMasters/notesMaster1.xml" Id="Reb030ad82b454bf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f72993050264a02" /><Relationship Type="http://schemas.openxmlformats.org/officeDocument/2006/relationships/notesMaster" Target="/ppt/notesMasters/notesMaster1.xml" Id="R9ede5b45dda6462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ed922290f4e4df3" /><Relationship Type="http://schemas.openxmlformats.org/officeDocument/2006/relationships/notesMaster" Target="/ppt/notesMasters/notesMaster1.xml" Id="Rcdac64747ec34fc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8ec69ac69394050" /><Relationship Type="http://schemas.openxmlformats.org/officeDocument/2006/relationships/notesMaster" Target="/ppt/notesMasters/notesMaster1.xml" Id="R6b43039f40b2424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8ab84cc944141d1" /><Relationship Type="http://schemas.openxmlformats.org/officeDocument/2006/relationships/notesMaster" Target="/ppt/notesMasters/notesMaster1.xml" Id="R57df6c35548f496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RouterStack operational briefing, October 2026. Confirm scope, availability and service commitments per contract. Images are generated illustrations, not customer engagement photographs.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RouterStack operational briefing, October 2026. Confirm scope, availability and service commitments per contract. Images are generated illustrations, not customer engagement photographs. Reference-guided RouterStack service illustration using supplied technician profile and uniform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RouterStack operational briefing, October 2026. Confirm scope, availability and service commitments per contract. Images are generated illustrations, not customer engagement photographs. Reference-guided RouterStack service illustration using supplied technician profile and uniform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RouterStack operational briefing, October 2026. Confirm scope, availability and service commitments per contract. Images are generated illustrations, not customer engagement photographs. Reference-guided RouterStack service illustration using supplied technician profile and uniform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RouterStack operational briefing, October 2026. Confirm scope, availability and service commitments per contract. Images are generated illustrations, not customer engagement photographs. Reference-guided RouterStack service illustration using supplied technician profile and uniform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RouterStack operational briefing, October 2026. Confirm scope, availability and service commitments per contract. Images are generated illustrations, not customer engagement photographs. Reference-guided RouterStack service illustration using supplied technician profile and uniform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RouterStack operational briefing, October 2026. Confirm scope, availability and service commitments per contract. Images are generated illustrations, not customer engagement photographs. Reference-guided RouterStack service illustration using supplied technician profile and uniform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RouterStack operational briefing, October 2026. Confirm scope, availability and service commitments per contract. Images are generated illustrations, not customer engagement photographs. Reference-guided RouterStack service illustration using supplied technician profile and uniform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RouterStack operational briefing, October 2026. Confirm scope, availability and service commitments per contract. Images are generated illustrations, not customer engagement photographs.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7b3a81d04c47e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6871541ac0445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d1bfe5cd134bd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7b61eb23ba46e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f559a7c2b049a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8709d61ede47a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6A41606-A510-4590-9908-ECE3824944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CA4DB60-4DD0-4C09-A2E9-0304E0B9CA3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8B34B42-8C2C-4BCA-94A8-5044312F64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3CE195D-6A35-40A2-85CE-31B865A0C03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47A5FA4-62A9-4C8B-8D72-17E4C574120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6B549EB-65A2-48F6-83D8-2B1D20B0C1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9617307-2338-4739-AFB1-A840E17B9F2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43ABC90-CD9F-460A-B3B3-2139BF1C5EE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7831510-D8D8-4C11-B098-37F2F33CF0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245CEB1-15FB-4C23-BFF8-D1240EE5D19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98b358316724a4b" /><Relationship Type="http://schemas.openxmlformats.org/officeDocument/2006/relationships/slideLayout" Target="/ppt/slideLayouts/slideLayout1.xml" Id="R467ad7edd39146d2" /><Relationship Type="http://schemas.openxmlformats.org/officeDocument/2006/relationships/slideLayout" Target="/ppt/slideLayouts/slideLayout2.xml" Id="Re0254160082e4b97" /><Relationship Type="http://schemas.openxmlformats.org/officeDocument/2006/relationships/slideLayout" Target="/ppt/slideLayouts/slideLayout3.xml" Id="Rde73d4ebdef24ce3" /><Relationship Type="http://schemas.openxmlformats.org/officeDocument/2006/relationships/slideLayout" Target="/ppt/slideLayouts/slideLayout4.xml" Id="Rc3159cc7ad334487" /><Relationship Type="http://schemas.openxmlformats.org/officeDocument/2006/relationships/slideLayout" Target="/ppt/slideLayouts/slideLayout5.xml" Id="Rcb9d78b32cd24564" /><Relationship Type="http://schemas.openxmlformats.org/officeDocument/2006/relationships/slideLayout" Target="/ppt/slideLayouts/slideLayout6.xml" Id="Rfa97bfaea4cb49b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67ad7edd39146d2"/>
    <p:sldLayoutId xmlns:r="http://schemas.openxmlformats.org/officeDocument/2006/relationships" id="2147483650" r:id="Re0254160082e4b97"/>
    <p:sldLayoutId xmlns:r="http://schemas.openxmlformats.org/officeDocument/2006/relationships" id="2147483651" r:id="Rde73d4ebdef24ce3"/>
    <p:sldLayoutId xmlns:r="http://schemas.openxmlformats.org/officeDocument/2006/relationships" id="2147483652" r:id="Rc3159cc7ad334487"/>
    <p:sldLayoutId xmlns:r="http://schemas.openxmlformats.org/officeDocument/2006/relationships" id="2147483653" r:id="Rcb9d78b32cd24564"/>
    <p:sldLayoutId xmlns:r="http://schemas.openxmlformats.org/officeDocument/2006/relationships" id="2147483654" r:id="Rfa97bfaea4cb49b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0b8cb01af645c2" /><Relationship Type="http://schemas.openxmlformats.org/officeDocument/2006/relationships/image" Target="/ppt/media/image.png" Id="Ra9dc81917b4a4d57" /><Relationship Type="http://schemas.openxmlformats.org/officeDocument/2006/relationships/notesSlide" Target="/ppt/notesSlides/notesSlide1.xml" Id="R59a9d68c30094d8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a4815a380440f7" /><Relationship Type="http://schemas.openxmlformats.org/officeDocument/2006/relationships/image" Target="/ppt/media/image.jpeg" Id="R9f341d39557b4eee" /><Relationship Type="http://schemas.openxmlformats.org/officeDocument/2006/relationships/notesSlide" Target="/ppt/notesSlides/notesSlide2.xml" Id="R604072da5f7b4a1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143d822427441d" /><Relationship Type="http://schemas.openxmlformats.org/officeDocument/2006/relationships/image" Target="/ppt/media/image2.jpeg" Id="Rb3c7b5a7fbf341b9" /><Relationship Type="http://schemas.openxmlformats.org/officeDocument/2006/relationships/notesSlide" Target="/ppt/notesSlides/notesSlide3.xml" Id="Rd78616fc13824d2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b27dd081a24bef" /><Relationship Type="http://schemas.openxmlformats.org/officeDocument/2006/relationships/image" Target="/ppt/media/image3.jpeg" Id="Re8c853bd86fb450a" /><Relationship Type="http://schemas.openxmlformats.org/officeDocument/2006/relationships/notesSlide" Target="/ppt/notesSlides/notesSlide4.xml" Id="R2415913c31c9462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d2d246c83e4f51" /><Relationship Type="http://schemas.openxmlformats.org/officeDocument/2006/relationships/image" Target="/ppt/media/image4.jpeg" Id="R5bcf6ad0a7e4472a" /><Relationship Type="http://schemas.openxmlformats.org/officeDocument/2006/relationships/notesSlide" Target="/ppt/notesSlides/notesSlide5.xml" Id="Rb29c2420b4c649a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9ecb2699f54573" /><Relationship Type="http://schemas.openxmlformats.org/officeDocument/2006/relationships/image" Target="/ppt/media/image5.jpeg" Id="R059810db8a9c4ce0" /><Relationship Type="http://schemas.openxmlformats.org/officeDocument/2006/relationships/notesSlide" Target="/ppt/notesSlides/notesSlide6.xml" Id="R4a4b521e216f447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4b0e60896e400d" /><Relationship Type="http://schemas.openxmlformats.org/officeDocument/2006/relationships/image" Target="/ppt/media/image6.jpeg" Id="Rf5a61966248f4265" /><Relationship Type="http://schemas.openxmlformats.org/officeDocument/2006/relationships/notesSlide" Target="/ppt/notesSlides/notesSlide7.xml" Id="R0206bf688cdb40b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35e275d7274439" /><Relationship Type="http://schemas.openxmlformats.org/officeDocument/2006/relationships/image" Target="/ppt/media/image7.jpeg" Id="R46503130bea744a4" /><Relationship Type="http://schemas.openxmlformats.org/officeDocument/2006/relationships/notesSlide" Target="/ppt/notesSlides/notesSlide8.xml" Id="Ra14078fd4df4422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beabb8f7fc475a" /><Relationship Type="http://schemas.openxmlformats.org/officeDocument/2006/relationships/notesSlide" Target="/ppt/notesSlides/notesSlide9.xml" Id="R18fdc395eab14e5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312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F3E854-2905-4AD2-9299-B9A66121D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7175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defPPr>
            <a:lvl1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1pPr>
            <a:lvl2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2pPr>
            <a:lvl3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3pPr>
            <a:lvl4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4pPr>
            <a:lvl5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5pPr>
            <a:lvl6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6pPr>
            <a:lvl7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7pPr>
            <a:lvl8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8pPr>
            <a:lvl9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B9D9"/>
                </a:solidFill>
                <a:latin typeface="Arial"/>
                <a:ea typeface="Arial"/>
                <a:cs typeface="Arial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CC8F78-E472-4680-A936-288EDD96E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1066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MSP partnership</a:t>
            </a:r>
          </a:p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Operational appendix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5B188D-997D-4A53-9CAA-88213EC83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619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9D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B20AF9-84E7-4DD4-B19B-F946A5EE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4842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43890E-41A6-425C-B64A-F8DBA8C225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dc81917b4a4d57"/>
          <a:stretch xmlns:a="http://schemas.openxmlformats.org/drawingml/2006/main"/>
        </p:blipFill>
        <p:spPr>
          <a:xfrm xmlns:a="http://schemas.openxmlformats.org/drawingml/2006/main">
            <a:off x="514350" y="2247900"/>
            <a:ext cx="1143000" cy="11430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34FE01-D244-4308-A737-D7DAC78B1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810000"/>
            <a:ext cx="9715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Service design, mobilisation and partner due diligence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5B1C87-3EFD-47AA-9570-1CC024671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3870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650" b="0">
                <a:solidFill>
                  <a:srgbClr val="00B9D9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00B9D9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00B9D9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00B9D9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00B9D9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00B9D9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00B9D9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00B9D9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00B9D9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00B9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00B9D9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0B9D9"/>
                </a:solidFill>
                <a:latin typeface="Arial"/>
                <a:ea typeface="Arial"/>
                <a:cs typeface="Arial"/>
              </a:rPr>
              <a:t>Companion to the MSP partner briefing / Version 11 / October 2026</a:t>
            </a:r>
          </a:p>
        </p:txBody>
      </p:sp>
    </p:spTree>
    <p:extLst>
      <p:ext uri="{BB962C8B-B14F-4D97-AF65-F5344CB8AC3E}">
        <p14:creationId xmlns:p14="http://schemas.microsoft.com/office/powerpoint/2010/main" val="9702004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5D704B-83E9-4354-A843-901EA691E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7175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26B7B"/>
                </a:solidFill>
                <a:latin typeface="Arial"/>
                <a:ea typeface="Arial"/>
                <a:cs typeface="Arial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A82BF4-A821-4D00-8F71-B772B292A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1066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Coverage and capacity planning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D4EFBA-C219-4B5D-9795-8E534DAA4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619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9D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53BC9B-D2CD-438C-B79B-5D43FD525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4842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494301-AE44-460A-8962-1FF956E704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341d39557b4eee"/>
          <a:srcRect xmlns:a="http://schemas.openxmlformats.org/drawingml/2006/main" l="1972" t="0" r="197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2009775"/>
            <a:ext cx="6096000" cy="42576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5CF49B-5DBF-458D-AF4F-BFFD226FB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009775"/>
            <a:ext cx="1047750" cy="4257675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FFFF">
                  <a:alpha val="0"/>
                </a:srgbClr>
              </a:gs>
              <a:gs pos="100000">
                <a:srgbClr val="FFFFFF">
                  <a:alpha val="10000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62B038-B771-4B51-A8D9-D0A293AD4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133600"/>
            <a:ext cx="5143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Main metropolitan areas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92E0CD-21DB-4C0C-859B-91CD2104D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38425"/>
            <a:ext cx="5143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Typically several technicians to support scheduling and backup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ED70A1-3A5E-4BA2-AC0A-6CC4FD528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448050"/>
            <a:ext cx="5143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Regional locations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B77916-943C-4A49-A298-2FDF4A7EA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52875"/>
            <a:ext cx="5143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Some locations have one technician and may require travel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A6A237-2411-4974-84D1-01FF2E6ED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762500"/>
            <a:ext cx="5143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New coverage requirements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223DA7-2C6E-4E20-921C-DE2BC1E82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5267325"/>
            <a:ext cx="5143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Allow for recruitment and onboarding before committing to a site SLA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CECA91-B225-48C0-82B3-57B60274A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57175"/>
            <a:ext cx="304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26B7B"/>
                </a:solidFill>
                <a:latin typeface="Arial"/>
                <a:ea typeface="Arial"/>
                <a:cs typeface="Arial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4652995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1AF76D-6CF2-4878-B2AA-6648A1C0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7175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26B7B"/>
                </a:solidFill>
                <a:latin typeface="Arial"/>
                <a:ea typeface="Arial"/>
                <a:cs typeface="Arial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58EF06-7B84-4596-9F5A-58D63354C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1066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Technical scope and authority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EBE471-3F9C-4A46-A437-AA63AFCB0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619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9D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1FE5DD-1F53-4560-B9B5-2A7F597D4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4842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F4630A-A856-4831-A6B1-7C62913C39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c7b5a7fbf341b9"/>
          <a:srcRect xmlns:a="http://schemas.openxmlformats.org/drawingml/2006/main" l="7829" t="0" r="78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2000250"/>
            <a:ext cx="6477000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ADBB54-A8C2-4A1F-BF8C-58F974016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000250"/>
            <a:ext cx="1381125" cy="428625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FFFF">
                  <a:alpha val="100000"/>
                </a:srgbClr>
              </a:gs>
              <a:gs pos="100000">
                <a:srgbClr val="FFFFFF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432F4E-3138-4DFD-AF60-F0022EECC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33600"/>
            <a:ext cx="5238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Broad field capability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2A6F99-D92B-4341-8313-EB0E66FC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38425"/>
            <a:ext cx="5238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Level 1 and Level 2 support, audits and basic troubleshooting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5ACFA4-8D49-4772-B7A9-358603469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48050"/>
            <a:ext cx="5238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Work under your direction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13D6E4-D4A6-4415-908C-04915E7CF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952875"/>
            <a:ext cx="5238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Configuration and data-handling tasks require agreed authority and controls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A1DE39-A903-4128-8FAE-AB3F87074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0"/>
            <a:ext cx="5238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Specialist scope 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5C6DAB-9191-4233-88F3-8196059D8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67325"/>
            <a:ext cx="5238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Level 3 depends on location. Electrical, fibre and structured cabling need separate review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72755F-1CF5-4D32-8529-EEC2C6F8E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57175"/>
            <a:ext cx="304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26B7B"/>
                </a:solidFill>
                <a:latin typeface="Arial"/>
                <a:ea typeface="Arial"/>
                <a:cs typeface="Arial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4570106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9CD511-0A55-4103-936C-29562F753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7175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26B7B"/>
                </a:solidFill>
                <a:latin typeface="Arial"/>
                <a:ea typeface="Arial"/>
                <a:cs typeface="Arial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D39976-8AD6-4404-9340-6D2F7E401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1066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Service commitments and response planning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5E48B6-E049-4971-B54D-B19C172F2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619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9D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FEF2C2-D888-498A-9C8C-E923643AC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4842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327AB3-93CD-45C5-A48B-3EF9169CE1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c853bd86fb450a"/>
          <a:srcRect xmlns:a="http://schemas.openxmlformats.org/drawingml/2006/main" l="388" t="0" r="3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2266950"/>
            <a:ext cx="6705600" cy="37719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EAC02D-FF3E-4EA0-AF8A-11BDD872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133600"/>
            <a:ext cx="3962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Planned attendance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E24E56-4FAD-44F5-80EC-BF01173F4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638425"/>
            <a:ext cx="3962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After-hours and weekend work is available by arrangement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6135F2-3D4C-43D6-B9F7-7F2B13901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448050"/>
            <a:ext cx="3962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Response targets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B46A94-0099-4FBB-A7C9-10FD868B0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952875"/>
            <a:ext cx="3962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Generally target next-business-day attendance. Agree response guarantees per contract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8CFB84-88AA-44A2-A3B9-123353D8D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762500"/>
            <a:ext cx="3962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Contract-specific agreement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DC81CE-30CF-42C2-A95D-A136C14AE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5267325"/>
            <a:ext cx="3962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Confirm acknowledgement, attendance, escalation and any dedicated on-call arrangements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596153-2FC4-432B-88A4-9E12BCA4E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57175"/>
            <a:ext cx="304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26B7B"/>
                </a:solidFill>
                <a:latin typeface="Arial"/>
                <a:ea typeface="Arial"/>
                <a:cs typeface="Arial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3113129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E43149-82A3-4280-AB75-91F96376F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7175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26B7B"/>
                </a:solidFill>
                <a:latin typeface="Arial"/>
                <a:ea typeface="Arial"/>
                <a:cs typeface="Arial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507622-4C6C-4237-A179-362F022C0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1066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Mobilisation and technician onboarding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93B144-2E70-44C9-91E0-8C16B4744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619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9D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87B192-ADD6-484D-AAF6-5CE6AE50E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4842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F05D15-E717-4912-B7B4-1BDBB529A4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cf6ad0a7e4472a"/>
          <a:srcRect xmlns:a="http://schemas.openxmlformats.org/drawingml/2006/main" l="10044" t="0" r="100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2009775"/>
            <a:ext cx="6096000" cy="42576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7A283C-A0DD-49DC-9E80-64DA05C6B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009775"/>
            <a:ext cx="1047750" cy="4257675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FFFF">
                  <a:alpha val="0"/>
                </a:srgbClr>
              </a:gs>
              <a:gs pos="100000">
                <a:srgbClr val="FFFFFF">
                  <a:alpha val="10000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F5D74C-416B-4544-B248-D2D3787E9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133600"/>
            <a:ext cx="5143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Existing network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D773A3-EDBE-4FBE-8700-FB1E36F15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38425"/>
            <a:ext cx="5143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Schedule against confirmed technician availability and customer access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43F41B-0414-4B45-BD9D-963BD8E04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448050"/>
            <a:ext cx="5143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New locations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37A4CE-B572-40B1-B1FD-21933A22D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52875"/>
            <a:ext cx="5143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Allow around two weeks for recruitment and onboarding, subject to local availability and required checks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66FC3A-46B2-4AFE-86D4-0289F37B3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762500"/>
            <a:ext cx="5143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Accelerated onboarding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7E6E25-5A84-440E-829F-1A24BC356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5267325"/>
            <a:ext cx="5143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May be possible within 24 hours when a suitable candidate and checks are ready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C9617E-240C-464A-BE90-27318197F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57175"/>
            <a:ext cx="304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26B7B"/>
                </a:solidFill>
                <a:latin typeface="Arial"/>
                <a:ea typeface="Arial"/>
                <a:cs typeface="Arial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5603227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C111DB-761B-4132-ACF7-8DD57325C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7175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26B7B"/>
                </a:solidFill>
                <a:latin typeface="Arial"/>
                <a:ea typeface="Arial"/>
                <a:cs typeface="Arial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5D6A08-2B94-4315-A724-1850B8A24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1066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Booking and integration planning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5E6871-599F-4FB7-8E7B-17D10A1BF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619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9D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04E24B-5340-4FBD-8491-F4ECF5DEB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4842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F35030-7B74-4ECB-B61B-1AD39DBF41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9810db8a9c4ce0"/>
          <a:srcRect xmlns:a="http://schemas.openxmlformats.org/drawingml/2006/main" l="0" t="680" r="0" b="68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2000250"/>
            <a:ext cx="6477000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98CA29-4684-4E3A-B467-210B80CF5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000250"/>
            <a:ext cx="1381125" cy="428625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FFFF">
                  <a:alpha val="100000"/>
                </a:srgbClr>
              </a:gs>
              <a:gs pos="100000">
                <a:srgbClr val="FFFFFF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E8699C-B5CF-40EE-9D5B-3D847265C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33600"/>
            <a:ext cx="5238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Supported today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25E0DD-F5F3-46F6-8365-59C60A964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38425"/>
            <a:ext cx="5238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Portal and email intake, bulk job lists and repeat-site bookings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72FE9C-BBA4-4BFB-B879-87DBBE1AD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48050"/>
            <a:ext cx="5238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Planning repeat work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E64CA6-B848-4E00-B6AE-25CB9E1CD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952875"/>
            <a:ext cx="5238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Dedicated automated recurring-job scheduling is not currently offered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1F0EFE-09D9-4D03-B9E5-B179D289B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0"/>
            <a:ext cx="5238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Ticketing workflows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769F4D-C398-4EEB-97C9-FCB100798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67325"/>
            <a:ext cx="5238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Native MSP ticketing integrations are not currently offered; use the agreed intake process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725972-67CE-49BF-A008-7EFDBDC4B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57175"/>
            <a:ext cx="304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26B7B"/>
                </a:solidFill>
                <a:latin typeface="Arial"/>
                <a:ea typeface="Arial"/>
                <a:cs typeface="Arial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74912115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5FCCF3-2FAF-4DD7-9EE3-EEA2B373E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7175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26B7B"/>
                </a:solidFill>
                <a:latin typeface="Arial"/>
                <a:ea typeface="Arial"/>
                <a:cs typeface="Arial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3EE00F-6061-4D6E-A27A-FB88BCE30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1066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Parts, access and customer requirements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C367F4-E95D-43E4-B463-4CD82CE3C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619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9D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C07FDC-1D17-46CD-B9C3-FAABD896E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4842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47429A-074A-437E-A32F-87D5451D5C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a61966248f4265"/>
          <a:srcRect xmlns:a="http://schemas.openxmlformats.org/drawingml/2006/main" l="4905" t="0" r="490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48400" y="2047875"/>
            <a:ext cx="5429250" cy="4038600"/>
          </a:xfrm>
          <a:prstGeom xmlns:a="http://schemas.openxmlformats.org/drawingml/2006/main" prst="roundRect">
            <a:avLst>
              <a:gd name="adj" fmla="val 4245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3E4BC3-A5B6-4F42-A4A2-8A8938729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33600"/>
            <a:ext cx="52482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Prepare site access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7BC33A-1DA5-4A60-A993-2113AF812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38425"/>
            <a:ext cx="52482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Assigned technician identity and contact details support access arrangements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BFE62E-1B82-4E16-9FCE-EEA3A4226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48050"/>
            <a:ext cx="52482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Arrange hardware delivery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5B30ED-F775-47C7-B9A6-3B5007922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952875"/>
            <a:ext cx="52482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Confirm an approved receiving address; the MSP normally ships directly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EE9A2F-31E6-4C4B-8C52-83B89F886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0"/>
            <a:ext cx="52482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Set presentation requirements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5F7653-FE4C-4085-B49F-68AF93F4C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67325"/>
            <a:ext cx="52482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Agree clothing, identification, aliases and any pre-engagement NDAs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220B16-A4B1-4AC2-AC9B-D50DE7B8D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57175"/>
            <a:ext cx="304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26B7B"/>
                </a:solidFill>
                <a:latin typeface="Arial"/>
                <a:ea typeface="Arial"/>
                <a:cs typeface="Arial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0435910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B4B6D4-55D4-4FEA-B002-046DBADA2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7175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26B7B"/>
                </a:solidFill>
                <a:latin typeface="Arial"/>
                <a:ea typeface="Arial"/>
                <a:cs typeface="Arial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5C0A28-8D6D-4C37-8763-59B9D9FA6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1066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Assurance and due diligence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9E2157-D2EE-43B5-8414-B89997121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619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9D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19305F-95A4-4FED-9D92-9D2017B77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4842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1AF24F-3321-4662-939B-99AB3DCB49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503130bea744a4"/>
          <a:srcRect xmlns:a="http://schemas.openxmlformats.org/drawingml/2006/main" l="1972" t="0" r="197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2009775"/>
            <a:ext cx="6096000" cy="42576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FF4CB8-70F9-438F-8A6E-6919BD3AD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009775"/>
            <a:ext cx="1047750" cy="4257675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FFFF">
                  <a:alpha val="0"/>
                </a:srgbClr>
              </a:gs>
              <a:gs pos="100000">
                <a:srgbClr val="FFFFFF">
                  <a:alpha val="10000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7874C3-6D58-4998-9FDB-70DC715DC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133600"/>
            <a:ext cx="5143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Role-appropriate checks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C534ED-BD9A-4076-A37D-62CBE628B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38425"/>
            <a:ext cx="5143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Background checks and skills validation; additional checks where required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995CBD-808F-411C-8CA2-0256CD80E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448050"/>
            <a:ext cx="5143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Insurance 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0C42C4-3C7A-4D31-8AF6-546E44D7A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52875"/>
            <a:ext cx="5143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Request current insurance certificates and applicable policy terms during partner due diligence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1919DC-4CCB-42CB-8A6D-A7C87E03B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762500"/>
            <a:ext cx="5143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22C4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2C40"/>
                </a:solidFill>
                <a:latin typeface="Arial"/>
                <a:ea typeface="Arial"/>
                <a:cs typeface="Arial"/>
              </a:rPr>
              <a:t>Security 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6663D6-74C1-4BC7-9768-F5C3C0B93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5267325"/>
            <a:ext cx="5143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7B"/>
                </a:solidFill>
                <a:latin typeface="Arial"/>
                <a:ea typeface="Arial"/>
                <a:cs typeface="Arial"/>
              </a:rPr>
              <a:t>Security policies and assurance documentation are available for partner due diligence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CB86BD-FB4C-471A-93F3-C9803F0D7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57175"/>
            <a:ext cx="304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defPPr>
            <a:lvl1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1pPr>
            <a:lvl2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2pPr>
            <a:lvl3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3pPr>
            <a:lvl4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4pPr>
            <a:lvl5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5pPr>
            <a:lvl6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6pPr>
            <a:lvl7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7pPr>
            <a:lvl8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8pPr>
            <a:lvl9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526B7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26B7B"/>
                </a:solidFill>
                <a:latin typeface="Arial"/>
                <a:ea typeface="Arial"/>
                <a:cs typeface="Arial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3644329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312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524A9F-8A6E-4C29-B082-69326C10A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7175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defPPr>
            <a:lvl1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1pPr>
            <a:lvl2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2pPr>
            <a:lvl3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3pPr>
            <a:lvl4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4pPr>
            <a:lvl5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5pPr>
            <a:lvl6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6pPr>
            <a:lvl7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7pPr>
            <a:lvl8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8pPr>
            <a:lvl9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B9D9"/>
                </a:solidFill>
                <a:latin typeface="Arial"/>
                <a:ea typeface="Arial"/>
                <a:cs typeface="Arial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CF880E-3769-450C-8CD0-6087FBFE2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1066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Agree the delivery brief before mobilisation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9C1B7D-35C6-4C35-8C52-87F73C54F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619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9D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826B4C-1227-44A9-B379-D5796A1C5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4842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5BEDB1-6F74-48A3-8FF8-9F26130BB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43150"/>
            <a:ext cx="3562350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B3D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B23518-C1A6-48F4-90F2-B3A593D08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31051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B9D9"/>
                </a:solidFill>
                <a:latin typeface="Arial"/>
                <a:ea typeface="Arial"/>
                <a:cs typeface="Arial"/>
              </a:rPr>
              <a:t>Locations and demand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F78FA7-8A24-4F79-8A4C-CAAFFBF7D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62375"/>
            <a:ext cx="31051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CBDAE4"/>
                </a:solidFill>
                <a:latin typeface="Arial"/>
                <a:ea typeface="Arial"/>
                <a:cs typeface="Arial"/>
              </a:rPr>
              <a:t>Site list, expected visits, work types, skills and parts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F34B75-1676-4361-B241-163647655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343150"/>
            <a:ext cx="3562350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B3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CEC419-6D89-47AA-84E8-54B22BDD8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667000"/>
            <a:ext cx="31051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B9D9"/>
                </a:solidFill>
                <a:latin typeface="Arial"/>
                <a:ea typeface="Arial"/>
                <a:cs typeface="Arial"/>
              </a:rPr>
              <a:t>Service commitments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41B97A-F09F-497D-BBA7-46E5DD901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762375"/>
            <a:ext cx="31051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CBDAE4"/>
                </a:solidFill>
                <a:latin typeface="Arial"/>
                <a:ea typeface="Arial"/>
                <a:cs typeface="Arial"/>
              </a:rPr>
              <a:t>Hours, targets, escalation contacts and acceptance criteria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66DC00-88FE-43AA-8F5A-BE7050402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343150"/>
            <a:ext cx="3562350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B3D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FB010A-9E7C-4041-8EF9-3B684A3F6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667000"/>
            <a:ext cx="31051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00B9D9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B9D9"/>
                </a:solidFill>
                <a:latin typeface="Arial"/>
                <a:ea typeface="Arial"/>
                <a:cs typeface="Arial"/>
              </a:rPr>
              <a:t>Customer requirements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3D5D1A-0FD3-423D-AF84-024F699E0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762375"/>
            <a:ext cx="31051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CBDAE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CBDAE4"/>
                </a:solidFill>
                <a:latin typeface="Arial"/>
                <a:ea typeface="Arial"/>
                <a:cs typeface="Arial"/>
              </a:rPr>
              <a:t>Access, safety, security, reporting and brand presentation</a:t>
            </a:r>
          </a:p>
        </p:txBody>
      </p:sp>
    </p:spTree>
    <p:extLst>
      <p:ext uri="{BB962C8B-B14F-4D97-AF65-F5344CB8AC3E}">
        <p14:creationId xmlns:p14="http://schemas.microsoft.com/office/powerpoint/2010/main" val="179564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2026-10-23T04:55:08.5890000Z</dcterms:created>
  <dcterms:modified xsi:type="dcterms:W3CDTF">2026-10-23T04:55:08.5890000Z</dcterms:modified>
</coreProperties>
</file>